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4" r:id="rId1"/>
  </p:sldMasterIdLst>
  <p:sldIdLst>
    <p:sldId id="257" r:id="rId2"/>
    <p:sldId id="258" r:id="rId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88" autoAdjust="0"/>
    <p:restoredTop sz="94624" autoAdjust="0"/>
  </p:normalViewPr>
  <p:slideViewPr>
    <p:cSldViewPr>
      <p:cViewPr varScale="1">
        <p:scale>
          <a:sx n="110" d="100"/>
          <a:sy n="110" d="100"/>
        </p:scale>
        <p:origin x="-1692" y="-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Заголовок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6" name="Дата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E5E2D1-53B8-421E-8F1A-F052F684C060}" type="datetimeFigureOut">
              <a:rPr lang="ru-RU" smtClean="0"/>
              <a:pPr/>
              <a:t>05.05.2022</a:t>
            </a:fld>
            <a:endParaRPr lang="ru-RU"/>
          </a:p>
        </p:txBody>
      </p:sp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E7B41E1D-74C2-4B4C-A128-DEBE0AF3833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7" name="Содержимое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E5E2D1-53B8-421E-8F1A-F052F684C060}" type="datetimeFigureOut">
              <a:rPr lang="ru-RU" smtClean="0"/>
              <a:pPr/>
              <a:t>05.05.2022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E7B41E1D-74C2-4B4C-A128-DEBE0AF3833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Текст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9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E5E2D1-53B8-421E-8F1A-F052F684C060}" type="datetimeFigureOut">
              <a:rPr lang="ru-RU" smtClean="0"/>
              <a:pPr/>
              <a:t>05.05.2022</a:t>
            </a:fld>
            <a:endParaRPr lang="ru-RU"/>
          </a:p>
        </p:txBody>
      </p:sp>
      <p:sp>
        <p:nvSpPr>
          <p:cNvPr id="11" name="Нижний колонтитул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B41E1D-74C2-4B4C-A128-DEBE0AF3833E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Заголовок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E5E2D1-53B8-421E-8F1A-F052F684C060}" type="datetimeFigureOut">
              <a:rPr lang="ru-RU" smtClean="0"/>
              <a:pPr/>
              <a:t>05.05.2022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B41E1D-74C2-4B4C-A128-DEBE0AF3833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Заголовок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25" name="Текст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8" name="Содержимое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E5E2D1-53B8-421E-8F1A-F052F684C060}" type="datetimeFigureOut">
              <a:rPr lang="ru-RU" smtClean="0"/>
              <a:pPr/>
              <a:t>05.05.2022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E7B41E1D-74C2-4B4C-A128-DEBE0AF3833E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Заголовок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Дата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E5E2D1-53B8-421E-8F1A-F052F684C060}" type="datetimeFigureOut">
              <a:rPr lang="ru-RU" smtClean="0"/>
              <a:pPr/>
              <a:t>05.05.2022</a:t>
            </a:fld>
            <a:endParaRPr lang="ru-RU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B41E1D-74C2-4B4C-A128-DEBE0AF3833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E5E2D1-53B8-421E-8F1A-F052F684C060}" type="datetimeFigureOut">
              <a:rPr lang="ru-RU" smtClean="0"/>
              <a:pPr/>
              <a:t>05.05.2022</a:t>
            </a:fld>
            <a:endParaRPr lang="ru-RU"/>
          </a:p>
        </p:txBody>
      </p:sp>
      <p:sp>
        <p:nvSpPr>
          <p:cNvPr id="24" name="Нижний колонтитул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B41E1D-74C2-4B4C-A128-DEBE0AF3833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Заголовок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E5E2D1-53B8-421E-8F1A-F052F684C060}" type="datetimeFigureOut">
              <a:rPr lang="ru-RU" smtClean="0"/>
              <a:pPr/>
              <a:t>05.05.2022</a:t>
            </a:fld>
            <a:endParaRPr lang="ru-RU"/>
          </a:p>
        </p:txBody>
      </p:sp>
      <p:sp>
        <p:nvSpPr>
          <p:cNvPr id="29" name="Нижний колонтитул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B41E1D-74C2-4B4C-A128-DEBE0AF3833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Рисунок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E5E2D1-53B8-421E-8F1A-F052F684C060}" type="datetimeFigureOut">
              <a:rPr lang="ru-RU" smtClean="0"/>
              <a:pPr/>
              <a:t>05.05.2022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B41E1D-74C2-4B4C-A128-DEBE0AF3833E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E5E2D1-53B8-421E-8F1A-F052F684C060}" type="datetimeFigureOut">
              <a:rPr lang="ru-RU" smtClean="0"/>
              <a:pPr/>
              <a:t>05.05.2022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B41E1D-74C2-4B4C-A128-DEBE0AF3833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E5E2D1-53B8-421E-8F1A-F052F684C060}" type="datetimeFigureOut">
              <a:rPr lang="ru-RU" smtClean="0"/>
              <a:pPr/>
              <a:t>05.05.2022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B41E1D-74C2-4B4C-A128-DEBE0AF3833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Текст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1" name="Дата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0BE5E2D1-53B8-421E-8F1A-F052F684C060}" type="datetimeFigureOut">
              <a:rPr lang="ru-RU" smtClean="0"/>
              <a:pPr/>
              <a:t>05.05.2022</a:t>
            </a:fld>
            <a:endParaRPr lang="ru-RU"/>
          </a:p>
        </p:txBody>
      </p:sp>
      <p:sp>
        <p:nvSpPr>
          <p:cNvPr id="28" name="Нижний колонтитул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E7B41E1D-74C2-4B4C-A128-DEBE0AF3833E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Заголовок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Скругленный прямоугольник 7"/>
          <p:cNvSpPr/>
          <p:nvPr/>
        </p:nvSpPr>
        <p:spPr>
          <a:xfrm>
            <a:off x="500034" y="1214422"/>
            <a:ext cx="8215370" cy="92869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/>
              <a:t>Включенные в Перечень объекты используются в коммерческой деятельности: </a:t>
            </a:r>
          </a:p>
          <a:p>
            <a:pPr algn="ctr"/>
            <a:r>
              <a:rPr lang="ru-RU" sz="1600" dirty="0" smtClean="0"/>
              <a:t>для размещения торговли, офиса, точки общественного питания, </a:t>
            </a:r>
          </a:p>
          <a:p>
            <a:pPr algn="ctr"/>
            <a:r>
              <a:rPr lang="ru-RU" sz="1600" dirty="0" smtClean="0"/>
              <a:t>а также помещения, в которых оказываются бытовые услуги населению</a:t>
            </a:r>
            <a:endParaRPr lang="ru-RU" sz="1600" dirty="0"/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500034" y="2357430"/>
            <a:ext cx="8215370" cy="1000132"/>
          </a:xfrm>
          <a:prstGeom prst="roundRect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/>
              <a:t>Характеристики объекта отвечают хотя бы одному из следующих условий:</a:t>
            </a:r>
            <a:endParaRPr lang="ru-RU" sz="1600" dirty="0"/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500034" y="3571876"/>
            <a:ext cx="8215370" cy="107157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 algn="ctr">
              <a:buAutoNum type="arabicPeriod"/>
            </a:pPr>
            <a:r>
              <a:rPr lang="ru-RU" sz="1600" dirty="0" smtClean="0"/>
              <a:t>Назначение объекта по техническому паспорту (экспликации)</a:t>
            </a:r>
          </a:p>
          <a:p>
            <a:pPr marL="342900" indent="-342900" algn="ctr">
              <a:buAutoNum type="arabicPeriod"/>
            </a:pPr>
            <a:r>
              <a:rPr lang="ru-RU" sz="1600" dirty="0" smtClean="0"/>
              <a:t>Вид разрешенного использования земельного участка</a:t>
            </a:r>
            <a:r>
              <a:rPr lang="en-US" sz="1600" dirty="0" smtClean="0"/>
              <a:t> </a:t>
            </a:r>
            <a:r>
              <a:rPr lang="ru-RU" sz="1600" dirty="0" smtClean="0"/>
              <a:t>под объектом</a:t>
            </a:r>
          </a:p>
          <a:p>
            <a:pPr marL="342900" indent="-342900" algn="ctr">
              <a:buAutoNum type="arabicPeriod"/>
            </a:pPr>
            <a:r>
              <a:rPr lang="ru-RU" sz="1600" dirty="0" smtClean="0"/>
              <a:t>Фактическое использование для коммерческой деятельности </a:t>
            </a:r>
          </a:p>
          <a:p>
            <a:pPr marL="342900" indent="-342900" algn="ctr"/>
            <a:r>
              <a:rPr lang="ru-RU" sz="1600" dirty="0" smtClean="0"/>
              <a:t>       (магазин, офис, парикмахерская, автосервис, столовая и т.д.)</a:t>
            </a: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500034" y="5000636"/>
            <a:ext cx="8215370" cy="1428760"/>
          </a:xfrm>
          <a:prstGeom prst="roundRect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/>
              <a:t>До обращения в Департамент имущественных отношений Вологодской области </a:t>
            </a:r>
          </a:p>
          <a:p>
            <a:pPr algn="ctr"/>
            <a:r>
              <a:rPr lang="ru-RU" sz="1600" dirty="0" smtClean="0"/>
              <a:t>с заявлением об исключении объекта из Перечня, </a:t>
            </a:r>
          </a:p>
          <a:p>
            <a:pPr algn="ctr"/>
            <a:r>
              <a:rPr lang="ru-RU" sz="1600" dirty="0" smtClean="0"/>
              <a:t>собственнику либо уполномоченному представителю необходимо проверить технический паспорт на объект и  вид разрешенного использования земельного участка под ним на соответствие  коммерческому назначению</a:t>
            </a:r>
            <a:endParaRPr lang="ru-RU" sz="1600" dirty="0"/>
          </a:p>
        </p:txBody>
      </p:sp>
      <p:sp>
        <p:nvSpPr>
          <p:cNvPr id="13" name="TextBox 12"/>
          <p:cNvSpPr txBox="1"/>
          <p:nvPr/>
        </p:nvSpPr>
        <p:spPr>
          <a:xfrm>
            <a:off x="357158" y="214290"/>
            <a:ext cx="857831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000" dirty="0" smtClean="0"/>
              <a:t>Рекомендации для собственников, чьи объекты включены в Перечень</a:t>
            </a:r>
          </a:p>
          <a:p>
            <a:pPr algn="ctr"/>
            <a:r>
              <a:rPr lang="ru-RU" sz="2000" dirty="0" smtClean="0"/>
              <a:t>(статья 378.2 Налогового кодекса Российской Федерации)</a:t>
            </a:r>
            <a:endParaRPr lang="ru-RU" sz="2000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Скругленный прямоугольник 7"/>
          <p:cNvSpPr/>
          <p:nvPr/>
        </p:nvSpPr>
        <p:spPr>
          <a:xfrm>
            <a:off x="428596" y="1214422"/>
            <a:ext cx="8215370" cy="99044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/>
              <a:t>Внести изменения в технический </a:t>
            </a:r>
            <a:r>
              <a:rPr lang="ru-RU" sz="1600" dirty="0" smtClean="0"/>
              <a:t>паспорт</a:t>
            </a:r>
            <a:r>
              <a:rPr lang="ru-RU" sz="1600" dirty="0" smtClean="0"/>
              <a:t>, экспликацию к паспорту </a:t>
            </a:r>
            <a:endParaRPr lang="ru-RU" sz="1600" dirty="0" smtClean="0"/>
          </a:p>
          <a:p>
            <a:pPr algn="ctr"/>
            <a:r>
              <a:rPr lang="ru-RU" sz="1600" dirty="0" smtClean="0"/>
              <a:t>в </a:t>
            </a:r>
            <a:r>
              <a:rPr lang="ru-RU" sz="1600" dirty="0" smtClean="0"/>
              <a:t>части назначения </a:t>
            </a:r>
            <a:r>
              <a:rPr lang="ru-RU" sz="1600" dirty="0" smtClean="0"/>
              <a:t>объекта по фактическому его использованию </a:t>
            </a:r>
          </a:p>
          <a:p>
            <a:pPr algn="ctr"/>
            <a:r>
              <a:rPr lang="ru-RU" sz="1600" dirty="0" smtClean="0"/>
              <a:t>(в случае если объект не используется в </a:t>
            </a:r>
            <a:r>
              <a:rPr lang="ru-RU" sz="1600" dirty="0" smtClean="0"/>
              <a:t>коммерческой деятельности) </a:t>
            </a:r>
            <a:endParaRPr lang="ru-RU" sz="1600" dirty="0" smtClean="0"/>
          </a:p>
          <a:p>
            <a:pPr algn="ctr"/>
            <a:r>
              <a:rPr lang="ru-RU" sz="1600" dirty="0" smtClean="0"/>
              <a:t>(специализированная организация)</a:t>
            </a:r>
            <a:endParaRPr lang="ru-RU" sz="1600" dirty="0"/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428596" y="2643182"/>
            <a:ext cx="8215370" cy="1000132"/>
          </a:xfrm>
          <a:prstGeom prst="roundRect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/>
              <a:t>Внести изменения по виду разрешенного использования земельного участка </a:t>
            </a:r>
          </a:p>
          <a:p>
            <a:pPr algn="ctr"/>
            <a:r>
              <a:rPr lang="ru-RU" sz="1600" dirty="0" smtClean="0"/>
              <a:t>под объектом </a:t>
            </a:r>
            <a:r>
              <a:rPr lang="ru-RU" sz="1600" dirty="0" smtClean="0"/>
              <a:t>в соответствии с его фактическим использованием </a:t>
            </a:r>
            <a:endParaRPr lang="ru-RU" sz="1600" dirty="0" smtClean="0"/>
          </a:p>
          <a:p>
            <a:pPr algn="ctr"/>
            <a:r>
              <a:rPr lang="ru-RU" sz="1600" dirty="0" smtClean="0"/>
              <a:t>(органы местного самоуправления, районные администрации)</a:t>
            </a:r>
            <a:endParaRPr lang="ru-RU" sz="1600" dirty="0"/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428596" y="4214818"/>
            <a:ext cx="8215370" cy="85725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 algn="ctr"/>
            <a:r>
              <a:rPr lang="ru-RU" sz="1600" dirty="0" smtClean="0"/>
              <a:t>Фактическое использование объекта недвижимости в коммерческой деятельности не должно превышать 20% от общей площади объекта</a:t>
            </a:r>
          </a:p>
          <a:p>
            <a:pPr marL="342900" indent="-342900" algn="ctr"/>
            <a:r>
              <a:rPr lang="ru-RU" sz="1600" dirty="0" smtClean="0"/>
              <a:t>(посчитать самостоятельно по техническому </a:t>
            </a:r>
            <a:r>
              <a:rPr lang="ru-RU" sz="1600" dirty="0" smtClean="0"/>
              <a:t>паспорту</a:t>
            </a:r>
            <a:r>
              <a:rPr lang="ru-RU" sz="1600" dirty="0" smtClean="0"/>
              <a:t>)</a:t>
            </a: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428596" y="5500702"/>
            <a:ext cx="8215370" cy="857256"/>
          </a:xfrm>
          <a:prstGeom prst="roundRect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/>
              <a:t>Все изменения </a:t>
            </a:r>
            <a:r>
              <a:rPr lang="ru-RU" sz="1600" dirty="0" smtClean="0"/>
              <a:t>актуализируются в </a:t>
            </a:r>
            <a:r>
              <a:rPr lang="ru-RU" sz="1600" dirty="0" smtClean="0"/>
              <a:t>Едином государственном реестре недвижимости </a:t>
            </a:r>
          </a:p>
          <a:p>
            <a:pPr algn="ctr"/>
            <a:r>
              <a:rPr lang="ru-RU" sz="1600" dirty="0" smtClean="0"/>
              <a:t>в заявительном порядке</a:t>
            </a:r>
          </a:p>
          <a:p>
            <a:pPr algn="ctr"/>
            <a:r>
              <a:rPr lang="ru-RU" sz="1600" dirty="0" smtClean="0"/>
              <a:t>(Управление </a:t>
            </a:r>
            <a:r>
              <a:rPr lang="ru-RU" sz="1600" dirty="0" err="1" smtClean="0"/>
              <a:t>Росреестра</a:t>
            </a:r>
            <a:r>
              <a:rPr lang="ru-RU" sz="1600" dirty="0" smtClean="0"/>
              <a:t> в Вологодской области)</a:t>
            </a:r>
            <a:endParaRPr lang="ru-RU" sz="1600" dirty="0"/>
          </a:p>
        </p:txBody>
      </p:sp>
      <p:sp>
        <p:nvSpPr>
          <p:cNvPr id="12" name="TextBox 11"/>
          <p:cNvSpPr txBox="1"/>
          <p:nvPr/>
        </p:nvSpPr>
        <p:spPr>
          <a:xfrm>
            <a:off x="1428728" y="285728"/>
            <a:ext cx="669785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dirty="0" smtClean="0"/>
              <a:t>Алгоритм действий собственника </a:t>
            </a:r>
            <a:endParaRPr lang="ru-RU" sz="3200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Трек">
  <a:themeElements>
    <a:clrScheme name="Трек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Трек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Трек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153</TotalTime>
  <Words>228</Words>
  <Application>Microsoft Office PowerPoint</Application>
  <PresentationFormat>Экран (4:3)</PresentationFormat>
  <Paragraphs>26</Paragraphs>
  <Slides>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</vt:i4>
      </vt:variant>
    </vt:vector>
  </HeadingPairs>
  <TitlesOfParts>
    <vt:vector size="3" baseType="lpstr">
      <vt:lpstr>Трек</vt:lpstr>
      <vt:lpstr>Слайд 1</vt:lpstr>
      <vt:lpstr>Слайд 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User</dc:creator>
  <cp:lastModifiedBy>Kuznetsova.IV</cp:lastModifiedBy>
  <cp:revision>21</cp:revision>
  <dcterms:created xsi:type="dcterms:W3CDTF">2022-04-13T18:16:55Z</dcterms:created>
  <dcterms:modified xsi:type="dcterms:W3CDTF">2022-05-05T12:30:01Z</dcterms:modified>
</cp:coreProperties>
</file>